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97" r:id="rId5"/>
    <p:sldMasterId id="2147483695" r:id="rId6"/>
    <p:sldMasterId id="2147483684" r:id="rId7"/>
  </p:sldMasterIdLst>
  <p:notesMasterIdLst>
    <p:notesMasterId r:id="rId20"/>
  </p:notesMasterIdLst>
  <p:handoutMasterIdLst>
    <p:handoutMasterId r:id="rId21"/>
  </p:handoutMasterIdLst>
  <p:sldIdLst>
    <p:sldId id="272" r:id="rId8"/>
    <p:sldId id="259" r:id="rId9"/>
    <p:sldId id="269" r:id="rId10"/>
    <p:sldId id="270" r:id="rId11"/>
    <p:sldId id="273" r:id="rId12"/>
    <p:sldId id="261" r:id="rId13"/>
    <p:sldId id="275" r:id="rId14"/>
    <p:sldId id="267" r:id="rId15"/>
    <p:sldId id="260" r:id="rId16"/>
    <p:sldId id="264" r:id="rId17"/>
    <p:sldId id="276" r:id="rId18"/>
    <p:sldId id="265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Before the session" id="{9248E0E9-B469-42C5-B521-34DBB63F9E0C}">
          <p14:sldIdLst>
            <p14:sldId id="272"/>
            <p14:sldId id="259"/>
            <p14:sldId id="269"/>
            <p14:sldId id="270"/>
          </p14:sldIdLst>
        </p14:section>
        <p14:section name="The session" id="{9BCE8471-468A-4538-82B3-E4E62B0A593E}">
          <p14:sldIdLst>
            <p14:sldId id="273"/>
            <p14:sldId id="261"/>
            <p14:sldId id="275"/>
            <p14:sldId id="267"/>
            <p14:sldId id="260"/>
            <p14:sldId id="264"/>
            <p14:sldId id="276"/>
            <p14:sldId id="265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466E"/>
    <a:srgbClr val="346297"/>
    <a:srgbClr val="000000"/>
    <a:srgbClr val="3B2B46"/>
    <a:srgbClr val="FFFFFF"/>
    <a:srgbClr val="3462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7" autoAdjust="0"/>
    <p:restoredTop sz="80866" autoAdjust="0"/>
  </p:normalViewPr>
  <p:slideViewPr>
    <p:cSldViewPr snapToGrid="0">
      <p:cViewPr varScale="1">
        <p:scale>
          <a:sx n="96" d="100"/>
          <a:sy n="96" d="100"/>
        </p:scale>
        <p:origin x="1125" y="273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200" d="100"/>
          <a:sy n="200" d="100"/>
        </p:scale>
        <p:origin x="1392" y="14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24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viewProps" Target="viewProps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ABDC4E67-8CB2-26CB-9842-22F9A691D93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CE31EB5F-53B0-CDA3-72A4-3FA9BE40D0E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440670-43D7-400A-ABC5-B69E064DBB37}" type="datetimeFigureOut">
              <a:rPr lang="en-GB" smtClean="0"/>
              <a:t>23/06/2025</a:t>
            </a:fld>
            <a:endParaRPr lang="en-GB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0EB1E06-E4F0-A1A2-1EFB-AD58FA1AF7A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7061963-6110-4C16-C593-C8C56E4881C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274045-2E90-4839-9E75-1C1FCF04B5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01830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1B03A4-75C9-4E3D-9183-2102CA9AEC33}" type="datetimeFigureOut">
              <a:rPr lang="en-GB" smtClean="0"/>
              <a:t>23/06/2025</a:t>
            </a:fld>
            <a:endParaRPr lang="en-GB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839206-A81D-4F76-8486-302187992F7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08071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0269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7839206-A81D-4F76-8486-302187992F73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985348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7839206-A81D-4F76-8486-302187992F73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8273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7839206-A81D-4F76-8486-302187992F73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667267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96006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103421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9D26B-2105-B752-1559-A5E7E3580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CB2030-5E24-3C76-AF6E-BEABDB29D9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0EF88D-DEBE-FA6D-7C2B-49DE203B99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30253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0F04B-2070-B32A-26F9-689ACEB179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972153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351C8F-389D-6D1D-529E-8F7B5D2561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7AB8FD-3AC0-420A-CD1A-4BB2C4DEB2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2E0881B-0B39-A9CB-08B8-7FA6C0D98A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927CCB1-27F7-D503-AC18-183950FAE8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47285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E4D49-1A5A-DFCF-8CA7-93B2889E2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50198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047082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1FA22-F0C4-1510-0E4C-953C802C4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86368D-1D41-F3F9-3D07-85EFF2CFBC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83765E-1500-5380-7D29-9BED9AFAFC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641347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19606-9316-A7A0-65BC-635A494F0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3637042-5D0D-C650-5659-376D12BF8F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EF090A-47F3-1576-D5A3-105EE33762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74897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3B042-3840-06BB-E1DF-E9094D819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CC1C5E-7112-083E-8A66-4B30A4DD39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736460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122154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44C786-AD10-7D88-1933-9D7659D256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7314" y="1852863"/>
            <a:ext cx="7886486" cy="4324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Your bio</a:t>
            </a:r>
            <a:endParaRPr lang="en-GB"/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1BA7B894-6BCA-2B29-BA04-8AAB1735BF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7313" y="324853"/>
            <a:ext cx="788648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Speaker’s name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12022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23416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blue">
    <p:bg>
      <p:bgPr>
        <a:solidFill>
          <a:srgbClr val="34629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786150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016667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856592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44C786-AD10-7D88-1933-9D7659D256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7314" y="1852863"/>
            <a:ext cx="7886486" cy="4324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Your bio</a:t>
            </a:r>
            <a:endParaRPr lang="en-GB"/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1BA7B894-6BCA-2B29-BA04-8AAB1735BF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7313" y="324853"/>
            <a:ext cx="788648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Speaker’s name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33740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FF0C1-723F-8331-7203-2AD1CA3085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00EBD9-8D5A-98D4-BC92-CE5E1C7560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7239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3D202-8931-7832-6C93-86B82B686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5BBC0C-D418-7F75-653D-7BD01A94CB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8024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93987-4D9C-734A-F0DD-FA7C5E5BF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8C8F2A-06F7-926F-11A3-0E18B5E012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47603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5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13" Type="http://schemas.openxmlformats.org/officeDocument/2006/relationships/theme" Target="../theme/theme4.xml"/><Relationship Id="rId18" Type="http://schemas.openxmlformats.org/officeDocument/2006/relationships/image" Target="../media/image4.png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8.xml"/><Relationship Id="rId17" Type="http://schemas.openxmlformats.org/officeDocument/2006/relationships/image" Target="../media/image3.png"/><Relationship Id="rId2" Type="http://schemas.openxmlformats.org/officeDocument/2006/relationships/slideLayout" Target="../slideLayouts/slideLayout8.xml"/><Relationship Id="rId16" Type="http://schemas.openxmlformats.org/officeDocument/2006/relationships/image" Target="../media/image7.svg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1.xml"/><Relationship Id="rId15" Type="http://schemas.openxmlformats.org/officeDocument/2006/relationships/image" Target="../media/image6.png"/><Relationship Id="rId10" Type="http://schemas.openxmlformats.org/officeDocument/2006/relationships/slideLayout" Target="../slideLayouts/slideLayout16.xml"/><Relationship Id="rId19" Type="http://schemas.openxmlformats.org/officeDocument/2006/relationships/image" Target="../media/image5.png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 descr="Une image contenant texte&#10;&#10;Description générée automatiquement">
            <a:extLst>
              <a:ext uri="{FF2B5EF4-FFF2-40B4-BE49-F238E27FC236}">
                <a16:creationId xmlns:a16="http://schemas.microsoft.com/office/drawing/2014/main" id="{46B6AA1A-3151-3AC2-83FB-1C6A4D626CE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" y="0"/>
            <a:ext cx="12189631" cy="6858000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E38E8CAF-D224-9556-511F-8D65E9383F2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0591" y="137310"/>
            <a:ext cx="4166241" cy="1426795"/>
          </a:xfrm>
          <a:prstGeom prst="rect">
            <a:avLst/>
          </a:prstGeom>
        </p:spPr>
      </p:pic>
      <p:pic>
        <p:nvPicPr>
          <p:cNvPr id="5" name="Image 4" descr="Une image contenant Police, Graphique, graphisme, capture d’écran&#10;&#10;Description générée automatiquement">
            <a:extLst>
              <a:ext uri="{FF2B5EF4-FFF2-40B4-BE49-F238E27FC236}">
                <a16:creationId xmlns:a16="http://schemas.microsoft.com/office/drawing/2014/main" id="{4BAF5A96-834B-D12C-CB6C-63FE0247752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900" y="6138849"/>
            <a:ext cx="2720050" cy="528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9294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1">
            <a:extLst>
              <a:ext uri="{FF2B5EF4-FFF2-40B4-BE49-F238E27FC236}">
                <a16:creationId xmlns:a16="http://schemas.microsoft.com/office/drawing/2014/main" id="{427B60B6-58D4-7B9F-C29A-CE66AF93F596}"/>
              </a:ext>
            </a:extLst>
          </p:cNvPr>
          <p:cNvSpPr txBox="1">
            <a:spLocks/>
          </p:cNvSpPr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sz="25000">
                <a:latin typeface="Stencil" panose="040409050D0802020404" pitchFamily="82" charset="0"/>
              </a:rPr>
              <a:t> </a:t>
            </a:r>
            <a:endParaRPr lang="en-DE" sz="25000">
              <a:latin typeface="Stencil" panose="040409050D0802020404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88776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Une image contenant texte&#10;&#10;Description générée automatiquement">
            <a:extLst>
              <a:ext uri="{FF2B5EF4-FFF2-40B4-BE49-F238E27FC236}">
                <a16:creationId xmlns:a16="http://schemas.microsoft.com/office/drawing/2014/main" id="{E6A8F4F5-7628-E9E8-23A7-09169C6794F7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" y="0"/>
            <a:ext cx="12189631" cy="6858000"/>
          </a:xfrm>
          <a:prstGeom prst="rect">
            <a:avLst/>
          </a:prstGeom>
        </p:spPr>
      </p:pic>
      <p:sp>
        <p:nvSpPr>
          <p:cNvPr id="9" name="Espace réservé du numéro de diapositive 5">
            <a:extLst>
              <a:ext uri="{FF2B5EF4-FFF2-40B4-BE49-F238E27FC236}">
                <a16:creationId xmlns:a16="http://schemas.microsoft.com/office/drawing/2014/main" id="{23A9783D-3390-2C6C-10C7-123B0E0D4E9D}"/>
              </a:ext>
            </a:extLst>
          </p:cNvPr>
          <p:cNvSpPr txBox="1">
            <a:spLocks/>
          </p:cNvSpPr>
          <p:nvPr userDrawn="1"/>
        </p:nvSpPr>
        <p:spPr>
          <a:xfrm>
            <a:off x="6808659" y="10123630"/>
            <a:ext cx="225245" cy="5036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>
                <a:solidFill>
                  <a:srgbClr val="346296"/>
                </a:solidFill>
              </a:rPr>
              <a:t>@j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2053EFC-514C-C2C0-22C7-B0DD415B6C5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8436" y="6547210"/>
            <a:ext cx="268014" cy="252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1224E10-47FA-21C9-59BD-7D3A151803BD}"/>
              </a:ext>
            </a:extLst>
          </p:cNvPr>
          <p:cNvSpPr txBox="1"/>
          <p:nvPr userDrawn="1"/>
        </p:nvSpPr>
        <p:spPr>
          <a:xfrm>
            <a:off x="8965496" y="6473756"/>
            <a:ext cx="1339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@posh.guru</a:t>
            </a:r>
          </a:p>
        </p:txBody>
      </p:sp>
      <p:pic>
        <p:nvPicPr>
          <p:cNvPr id="1030" name="Picture 6" descr="GitHub Logos and Usage · GitHub">
            <a:extLst>
              <a:ext uri="{FF2B5EF4-FFF2-40B4-BE49-F238E27FC236}">
                <a16:creationId xmlns:a16="http://schemas.microsoft.com/office/drawing/2014/main" id="{EB14AE0D-DEF9-D5D4-0EA1-8E60C19F774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5059" y="6488668"/>
            <a:ext cx="392416" cy="369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D5EAA1B-6DC6-9CFD-D91A-24DD8EDF4569}"/>
              </a:ext>
            </a:extLst>
          </p:cNvPr>
          <p:cNvSpPr txBox="1"/>
          <p:nvPr userDrawn="1"/>
        </p:nvSpPr>
        <p:spPr>
          <a:xfrm>
            <a:off x="7440033" y="6488668"/>
            <a:ext cx="12984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JustinGrote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05317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GB" sz="5400" b="1" kern="1200" dirty="0">
          <a:solidFill>
            <a:srgbClr val="3B2B4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GB" sz="3200" kern="1200" dirty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Une image contenant texte&#10;&#10;Description générée automatiquement">
            <a:extLst>
              <a:ext uri="{FF2B5EF4-FFF2-40B4-BE49-F238E27FC236}">
                <a16:creationId xmlns:a16="http://schemas.microsoft.com/office/drawing/2014/main" id="{1B01AB94-EEA2-3211-2551-34A16625A10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" y="0"/>
            <a:ext cx="12189631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157010D-0C09-8FBA-F719-A4ED7C3FC5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73328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C054D6-CB61-3142-2199-DDEA2FD483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8" name="Graphique 7">
            <a:extLst>
              <a:ext uri="{FF2B5EF4-FFF2-40B4-BE49-F238E27FC236}">
                <a16:creationId xmlns:a16="http://schemas.microsoft.com/office/drawing/2014/main" id="{59BD5C5E-FB1B-A32E-1927-AB6A3C9A6664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0822738" y="196674"/>
            <a:ext cx="1062038" cy="904875"/>
          </a:xfrm>
          <a:prstGeom prst="rect">
            <a:avLst/>
          </a:prstGeom>
        </p:spPr>
      </p:pic>
      <p:pic>
        <p:nvPicPr>
          <p:cNvPr id="5" name="Image 4" descr="Une image contenant Police, Graphique, graphisme, capture d’écran&#10;&#10;Description générée automatiquement">
            <a:extLst>
              <a:ext uri="{FF2B5EF4-FFF2-40B4-BE49-F238E27FC236}">
                <a16:creationId xmlns:a16="http://schemas.microsoft.com/office/drawing/2014/main" id="{BEDCEE56-1BA9-8210-7BDF-2455F87929E9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9716" y="1147469"/>
            <a:ext cx="1169451" cy="227129"/>
          </a:xfrm>
          <a:prstGeom prst="rect">
            <a:avLst/>
          </a:prstGeom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AAF9DC54-4373-6B89-F621-07DCD9C8C95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1314" y="6501866"/>
            <a:ext cx="268014" cy="252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766D559-82D1-F0A8-B4A0-9A6B04C333A8}"/>
              </a:ext>
            </a:extLst>
          </p:cNvPr>
          <p:cNvSpPr txBox="1"/>
          <p:nvPr userDrawn="1"/>
        </p:nvSpPr>
        <p:spPr>
          <a:xfrm>
            <a:off x="8938374" y="6428412"/>
            <a:ext cx="1339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@posh.guru</a:t>
            </a:r>
          </a:p>
        </p:txBody>
      </p:sp>
      <p:pic>
        <p:nvPicPr>
          <p:cNvPr id="9" name="Picture 6" descr="GitHub Logos and Usage · GitHub">
            <a:extLst>
              <a:ext uri="{FF2B5EF4-FFF2-40B4-BE49-F238E27FC236}">
                <a16:creationId xmlns:a16="http://schemas.microsoft.com/office/drawing/2014/main" id="{A35D6AE5-354B-0DE2-4815-C9DB63035E1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7937" y="6443324"/>
            <a:ext cx="392416" cy="369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A980BFD-BC04-35FC-67BD-623B177DADE7}"/>
              </a:ext>
            </a:extLst>
          </p:cNvPr>
          <p:cNvSpPr txBox="1"/>
          <p:nvPr userDrawn="1"/>
        </p:nvSpPr>
        <p:spPr>
          <a:xfrm>
            <a:off x="7412911" y="6443324"/>
            <a:ext cx="12984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JustinGrote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76997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702" r:id="rId11"/>
    <p:sldLayoutId id="214748370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1" kern="1200">
          <a:solidFill>
            <a:srgbClr val="3B2B4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§"/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3200" kern="1200">
          <a:solidFill>
            <a:srgbClr val="346297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9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owerShell/vscode-powershell/blob/main/CHANGELOG.md" TargetMode="External"/><Relationship Id="rId2" Type="http://schemas.openxmlformats.org/officeDocument/2006/relationships/hyperlink" Target="https://code.visualstudio.com/updates" TargetMode="External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www.youtube.com/@code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GC0RXrC4rCQ&amp;t=6s" TargetMode="External"/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2" Type="http://schemas.openxmlformats.org/officeDocument/2006/relationships/hyperlink" Target="https://www.youtube.com/watch?v=JNkjz6CwD70" TargetMode="Externa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www.youtube.com/watch?v=dwRuTe-Hm4E" TargetMode="External"/><Relationship Id="rId11" Type="http://schemas.openxmlformats.org/officeDocument/2006/relationships/image" Target="../media/image19.png"/><Relationship Id="rId5" Type="http://schemas.openxmlformats.org/officeDocument/2006/relationships/image" Target="../media/image16.png"/><Relationship Id="rId10" Type="http://schemas.openxmlformats.org/officeDocument/2006/relationships/hyperlink" Target="https://www.youtube.com/watch?v=YVYxvI3INsM" TargetMode="External"/><Relationship Id="rId4" Type="http://schemas.openxmlformats.org/officeDocument/2006/relationships/hyperlink" Target="https://www.youtube.com/watch?v=tYLMS_LRpTA" TargetMode="External"/><Relationship Id="rId9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>
            <a:extLst>
              <a:ext uri="{FF2B5EF4-FFF2-40B4-BE49-F238E27FC236}">
                <a16:creationId xmlns:a16="http://schemas.microsoft.com/office/drawing/2014/main" id="{512BD2B3-5213-AE89-B245-3E2067844782}"/>
              </a:ext>
            </a:extLst>
          </p:cNvPr>
          <p:cNvSpPr txBox="1">
            <a:spLocks/>
          </p:cNvSpPr>
          <p:nvPr/>
        </p:nvSpPr>
        <p:spPr>
          <a:xfrm>
            <a:off x="1524000" y="4271395"/>
            <a:ext cx="9144000" cy="631759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400" kern="1200">
                <a:solidFill>
                  <a:srgbClr val="3B2B46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i="1" dirty="0">
                <a:latin typeface="Segoe UI" panose="020B0502040204020203" pitchFamily="34" charset="0"/>
                <a:cs typeface="Segoe UI" panose="020B0502040204020203" pitchFamily="34" charset="0"/>
              </a:rPr>
              <a:t>Justin Grote</a:t>
            </a:r>
            <a:endParaRPr lang="en-GB" b="1" i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" name="Connecteur droit 5">
            <a:extLst>
              <a:ext uri="{FF2B5EF4-FFF2-40B4-BE49-F238E27FC236}">
                <a16:creationId xmlns:a16="http://schemas.microsoft.com/office/drawing/2014/main" id="{E9631884-5100-1BA8-2365-47609B2977D7}"/>
              </a:ext>
            </a:extLst>
          </p:cNvPr>
          <p:cNvCxnSpPr/>
          <p:nvPr/>
        </p:nvCxnSpPr>
        <p:spPr>
          <a:xfrm>
            <a:off x="3867150" y="4089400"/>
            <a:ext cx="4508500" cy="0"/>
          </a:xfrm>
          <a:prstGeom prst="line">
            <a:avLst/>
          </a:prstGeom>
          <a:ln>
            <a:solidFill>
              <a:srgbClr val="3B2B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el 4">
            <a:extLst>
              <a:ext uri="{FF2B5EF4-FFF2-40B4-BE49-F238E27FC236}">
                <a16:creationId xmlns:a16="http://schemas.microsoft.com/office/drawing/2014/main" id="{EC34FE26-AFCF-2A09-DB2E-84FFA4D454A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78270" y="2658170"/>
            <a:ext cx="10515600" cy="1325563"/>
          </a:xfrm>
          <a:prstGeom prst="rect">
            <a:avLst/>
          </a:prstGeom>
        </p:spPr>
        <p:txBody>
          <a:bodyPr anchor="b" anchorCtr="0"/>
          <a:lstStyle/>
          <a:p>
            <a:pPr algn="ctr"/>
            <a:r>
              <a:rPr lang="en-DE" sz="6000" b="1" dirty="0">
                <a:solidFill>
                  <a:srgbClr val="346296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</a:t>
            </a:r>
            <a:r>
              <a:rPr lang="en-US" sz="6000" b="1" dirty="0" err="1">
                <a:solidFill>
                  <a:srgbClr val="346296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ext</a:t>
            </a:r>
            <a:r>
              <a:rPr lang="en-US" sz="6000" b="1" dirty="0">
                <a:solidFill>
                  <a:srgbClr val="346296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Up:</a:t>
            </a:r>
            <a:endParaRPr lang="en-DE" sz="6000" b="1" dirty="0">
              <a:solidFill>
                <a:srgbClr val="346296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C37E6E3D-25B4-6C43-572C-261DF64CCC9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7" descr="A person sitting on a couch with a dog&#10;&#10;Description automatically generated">
            <a:extLst>
              <a:ext uri="{FF2B5EF4-FFF2-40B4-BE49-F238E27FC236}">
                <a16:creationId xmlns:a16="http://schemas.microsoft.com/office/drawing/2014/main" id="{FD01F527-242B-D498-A132-A95BE670C5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0015" y="1713114"/>
            <a:ext cx="3759222" cy="4990855"/>
          </a:xfrm>
          <a:prstGeom prst="rect">
            <a:avLst/>
          </a:prstGeom>
        </p:spPr>
      </p:pic>
      <p:pic>
        <p:nvPicPr>
          <p:cNvPr id="9" name="Picture 8" descr="A person holding a dog&#10;&#10;Description automatically generated">
            <a:extLst>
              <a:ext uri="{FF2B5EF4-FFF2-40B4-BE49-F238E27FC236}">
                <a16:creationId xmlns:a16="http://schemas.microsoft.com/office/drawing/2014/main" id="{2EB3E46C-CB9F-021E-AE9C-114AF0AB80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130" y="1696457"/>
            <a:ext cx="3103962" cy="4138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8865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9">
            <a:extLst>
              <a:ext uri="{FF2B5EF4-FFF2-40B4-BE49-F238E27FC236}">
                <a16:creationId xmlns:a16="http://schemas.microsoft.com/office/drawing/2014/main" id="{776AC288-703A-8014-23CA-E040CDD7E9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4191" y="615392"/>
            <a:ext cx="6127897" cy="50601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D6031F7-31C4-B0C0-BB26-7B4D760471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077" y="4800435"/>
            <a:ext cx="1779909" cy="177990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DA6485E-C2E5-6F50-2050-ACA86D5834C9}"/>
              </a:ext>
            </a:extLst>
          </p:cNvPr>
          <p:cNvSpPr txBox="1"/>
          <p:nvPr/>
        </p:nvSpPr>
        <p:spPr>
          <a:xfrm>
            <a:off x="131668" y="6540127"/>
            <a:ext cx="1694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Session Content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C542BF-9A61-551A-849B-A596C8820D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9A4C28E-92ED-141B-E840-155B7103F2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2594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C37CEF0-E60C-9C89-5145-ABFAF5776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8D1DBE3-9D05-CD39-2681-3F067032CD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Visual Studio Code Updates Log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3"/>
              </a:rPr>
              <a:t>PowerShell for </a:t>
            </a:r>
            <a:r>
              <a:rPr lang="en-US" dirty="0" err="1">
                <a:hlinkClick r:id="rId3"/>
              </a:rPr>
              <a:t>VSCode</a:t>
            </a:r>
            <a:r>
              <a:rPr lang="en-US" dirty="0">
                <a:hlinkClick r:id="rId3"/>
              </a:rPr>
              <a:t> CHANGELOG</a:t>
            </a:r>
            <a:endParaRPr lang="en-US" dirty="0"/>
          </a:p>
          <a:p>
            <a:endParaRPr lang="en-US" dirty="0">
              <a:hlinkClick r:id="rId4"/>
            </a:endParaRPr>
          </a:p>
          <a:p>
            <a:r>
              <a:rPr lang="en-US" dirty="0" err="1">
                <a:hlinkClick r:id="rId4"/>
              </a:rPr>
              <a:t>VSCode</a:t>
            </a:r>
            <a:r>
              <a:rPr lang="en-US" dirty="0">
                <a:hlinkClick r:id="rId4"/>
              </a:rPr>
              <a:t> </a:t>
            </a:r>
            <a:r>
              <a:rPr lang="en-US" dirty="0" err="1">
                <a:hlinkClick r:id="rId4"/>
              </a:rPr>
              <a:t>Youtube</a:t>
            </a:r>
            <a:r>
              <a:rPr lang="en-US" dirty="0">
                <a:hlinkClick r:id="rId4"/>
              </a:rPr>
              <a:t> Channel (and shorts!)</a:t>
            </a:r>
            <a:endParaRPr lang="en-US" dirty="0"/>
          </a:p>
          <a:p>
            <a:endParaRPr lang="en-US" dirty="0">
              <a:hlinkClick r:id="" action="ppaction://noaction"/>
            </a:endParaRPr>
          </a:p>
          <a:p>
            <a:r>
              <a:rPr lang="en-US" dirty="0">
                <a:hlinkClick r:id="" action="ppaction://noaction"/>
              </a:rPr>
              <a:t>Code 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42350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3">
            <a:extLst>
              <a:ext uri="{FF2B5EF4-FFF2-40B4-BE49-F238E27FC236}">
                <a16:creationId xmlns:a16="http://schemas.microsoft.com/office/drawing/2014/main" id="{063F7B61-5334-421F-9456-A905D333F4B3}"/>
              </a:ext>
            </a:extLst>
          </p:cNvPr>
          <p:cNvSpPr txBox="1">
            <a:spLocks/>
          </p:cNvSpPr>
          <p:nvPr/>
        </p:nvSpPr>
        <p:spPr>
          <a:xfrm>
            <a:off x="831850" y="529389"/>
            <a:ext cx="10515600" cy="10046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rgbClr val="3B2B4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/>
              <a:t>Q&amp;A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E7911686-C4FE-022C-2490-99F4F5BFDF39}"/>
              </a:ext>
            </a:extLst>
          </p:cNvPr>
          <p:cNvSpPr txBox="1">
            <a:spLocks/>
          </p:cNvSpPr>
          <p:nvPr/>
        </p:nvSpPr>
        <p:spPr>
          <a:xfrm>
            <a:off x="831850" y="1653758"/>
            <a:ext cx="10515600" cy="1500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15 minutes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04697E65-3DA9-6EF3-472C-734FB98C38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1477" y="1770873"/>
            <a:ext cx="6729046" cy="35917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8FE4776-C32E-41AF-C88F-A599FACC64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077" y="4800435"/>
            <a:ext cx="1779909" cy="177990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3544FC1-CD3C-6EAF-BADE-5383C2049411}"/>
              </a:ext>
            </a:extLst>
          </p:cNvPr>
          <p:cNvSpPr txBox="1"/>
          <p:nvPr/>
        </p:nvSpPr>
        <p:spPr>
          <a:xfrm>
            <a:off x="131668" y="6540127"/>
            <a:ext cx="1694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Session Content</a:t>
            </a:r>
          </a:p>
        </p:txBody>
      </p:sp>
    </p:spTree>
    <p:extLst>
      <p:ext uri="{BB962C8B-B14F-4D97-AF65-F5344CB8AC3E}">
        <p14:creationId xmlns:p14="http://schemas.microsoft.com/office/powerpoint/2010/main" val="34348428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re 1">
            <a:extLst>
              <a:ext uri="{FF2B5EF4-FFF2-40B4-BE49-F238E27FC236}">
                <a16:creationId xmlns:a16="http://schemas.microsoft.com/office/drawing/2014/main" id="{82643D59-896E-68AE-5BCA-3F8558F198E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973328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4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 Display" panose="02110004020202020204"/>
                <a:ea typeface="+mj-ea"/>
                <a:cs typeface="+mj-cs"/>
              </a:rPr>
              <a:t>3</a:t>
            </a:r>
            <a:endParaRPr kumimoji="0" lang="en-GB" sz="4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 Display" panose="02110004020202020204"/>
              <a:ea typeface="+mj-ea"/>
              <a:cs typeface="+mj-cs"/>
            </a:endParaRPr>
          </a:p>
        </p:txBody>
      </p:sp>
      <p:sp>
        <p:nvSpPr>
          <p:cNvPr id="11" name="Titel 10">
            <a:extLst>
              <a:ext uri="{FF2B5EF4-FFF2-40B4-BE49-F238E27FC236}">
                <a16:creationId xmlns:a16="http://schemas.microsoft.com/office/drawing/2014/main" id="{72D13131-79CF-8701-656B-BEFF0267805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 anchorCtr="0"/>
          <a:lstStyle/>
          <a:p>
            <a:pPr algn="ctr"/>
            <a:r>
              <a:rPr lang="en-US" sz="25000">
                <a:solidFill>
                  <a:schemeClr val="bg1"/>
                </a:solidFill>
                <a:latin typeface="Stencil" panose="040409050D0802020404" pitchFamily="82" charset="0"/>
              </a:rPr>
              <a:t>3</a:t>
            </a:r>
            <a:endParaRPr lang="en-DE" sz="25000">
              <a:solidFill>
                <a:schemeClr val="bg1"/>
              </a:solidFill>
              <a:latin typeface="Stencil" panose="040409050D0802020404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0004164"/>
      </p:ext>
    </p:extLst>
  </p:cSld>
  <p:clrMapOvr>
    <a:masterClrMapping/>
  </p:clrMapOvr>
  <p:transition spd="slow" advTm="1000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0">
            <a:extLst>
              <a:ext uri="{FF2B5EF4-FFF2-40B4-BE49-F238E27FC236}">
                <a16:creationId xmlns:a16="http://schemas.microsoft.com/office/drawing/2014/main" id="{72D13131-79CF-8701-656B-BEFF0267805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 anchorCtr="0"/>
          <a:lstStyle/>
          <a:p>
            <a:pPr algn="ctr"/>
            <a:r>
              <a:rPr lang="en-US" sz="25000">
                <a:solidFill>
                  <a:schemeClr val="bg1"/>
                </a:solidFill>
                <a:latin typeface="Stencil" panose="040409050D0802020404" pitchFamily="82" charset="0"/>
              </a:rPr>
              <a:t>2</a:t>
            </a:r>
            <a:endParaRPr lang="en-DE" sz="25000">
              <a:solidFill>
                <a:schemeClr val="bg1"/>
              </a:solidFill>
              <a:latin typeface="Stencil" panose="040409050D0802020404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6012733"/>
      </p:ext>
    </p:extLst>
  </p:cSld>
  <p:clrMapOvr>
    <a:masterClrMapping/>
  </p:clrMapOvr>
  <p:transition spd="slow" advTm="1000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0">
            <a:extLst>
              <a:ext uri="{FF2B5EF4-FFF2-40B4-BE49-F238E27FC236}">
                <a16:creationId xmlns:a16="http://schemas.microsoft.com/office/drawing/2014/main" id="{72D13131-79CF-8701-656B-BEFF0267805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 anchorCtr="0"/>
          <a:lstStyle/>
          <a:p>
            <a:pPr algn="ctr"/>
            <a:r>
              <a:rPr lang="en-US" sz="25000">
                <a:latin typeface="Stencil" panose="040409050D0802020404" pitchFamily="82" charset="0"/>
              </a:rPr>
              <a:t>1</a:t>
            </a:r>
            <a:endParaRPr lang="en-DE" sz="25000">
              <a:latin typeface="Stencil" panose="040409050D0802020404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231530"/>
      </p:ext>
    </p:extLst>
  </p:cSld>
  <p:clrMapOvr>
    <a:masterClrMapping/>
  </p:clrMapOvr>
  <p:transition spd="slow" advTm="1000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>
            <a:extLst>
              <a:ext uri="{FF2B5EF4-FFF2-40B4-BE49-F238E27FC236}">
                <a16:creationId xmlns:a16="http://schemas.microsoft.com/office/drawing/2014/main" id="{FB22B504-146E-1966-17CE-BB797BC6083D}"/>
              </a:ext>
            </a:extLst>
          </p:cNvPr>
          <p:cNvSpPr txBox="1">
            <a:spLocks/>
          </p:cNvSpPr>
          <p:nvPr/>
        </p:nvSpPr>
        <p:spPr>
          <a:xfrm>
            <a:off x="1524000" y="4271395"/>
            <a:ext cx="9144000" cy="14769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400" kern="1200">
                <a:solidFill>
                  <a:srgbClr val="3B2B46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i="1" dirty="0"/>
              <a:t>Justin Grote</a:t>
            </a:r>
            <a:endParaRPr lang="en-GB" b="1" i="1" dirty="0"/>
          </a:p>
        </p:txBody>
      </p: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A169C0FB-08C4-E3EC-573C-91852880EBAA}"/>
              </a:ext>
            </a:extLst>
          </p:cNvPr>
          <p:cNvCxnSpPr/>
          <p:nvPr/>
        </p:nvCxnSpPr>
        <p:spPr>
          <a:xfrm>
            <a:off x="3867150" y="4089400"/>
            <a:ext cx="4508500" cy="0"/>
          </a:xfrm>
          <a:prstGeom prst="line">
            <a:avLst/>
          </a:prstGeom>
          <a:ln>
            <a:solidFill>
              <a:srgbClr val="3B2B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el 3">
            <a:extLst>
              <a:ext uri="{FF2B5EF4-FFF2-40B4-BE49-F238E27FC236}">
                <a16:creationId xmlns:a16="http://schemas.microsoft.com/office/drawing/2014/main" id="{0E2348EB-2258-5792-670F-322202E630B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2586605"/>
            <a:ext cx="10515600" cy="1325563"/>
          </a:xfrm>
          <a:prstGeom prst="rect">
            <a:avLst/>
          </a:prstGeom>
        </p:spPr>
        <p:txBody>
          <a:bodyPr anchor="b" anchorCtr="0"/>
          <a:lstStyle/>
          <a:p>
            <a:pPr algn="ctr"/>
            <a:r>
              <a:rPr lang="en-US" sz="5400" b="1" dirty="0">
                <a:solidFill>
                  <a:srgbClr val="346296"/>
                </a:solidFill>
                <a:latin typeface="+mn-lt"/>
              </a:rPr>
              <a:t>Optimizing Visual Studio Code </a:t>
            </a:r>
            <a:br>
              <a:rPr lang="en-US" sz="5400" b="1" dirty="0">
                <a:solidFill>
                  <a:srgbClr val="346296"/>
                </a:solidFill>
                <a:latin typeface="+mn-lt"/>
              </a:rPr>
            </a:br>
            <a:r>
              <a:rPr lang="en-US" sz="5400" b="1" dirty="0">
                <a:solidFill>
                  <a:srgbClr val="346296"/>
                </a:solidFill>
                <a:latin typeface="+mn-lt"/>
              </a:rPr>
              <a:t>for PowerShell</a:t>
            </a:r>
            <a:br>
              <a:rPr lang="en-US" sz="5400" b="1" dirty="0">
                <a:solidFill>
                  <a:srgbClr val="346296"/>
                </a:solidFill>
                <a:latin typeface="+mn-lt"/>
              </a:rPr>
            </a:br>
            <a:r>
              <a:rPr lang="en-US" sz="2800" b="1" dirty="0">
                <a:solidFill>
                  <a:srgbClr val="346296"/>
                </a:solidFill>
                <a:latin typeface="+mn-lt"/>
              </a:rPr>
              <a:t>2025 Edition</a:t>
            </a:r>
            <a:endParaRPr lang="en-DE" sz="2800" b="1" dirty="0">
              <a:solidFill>
                <a:srgbClr val="346296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938168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D531CB4D-40EE-4CEA-4C1F-A86C158A8A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09061" y="630961"/>
            <a:ext cx="9733280" cy="1325563"/>
          </a:xfrm>
        </p:spPr>
        <p:txBody>
          <a:bodyPr/>
          <a:lstStyle/>
          <a:p>
            <a:pPr rtl="0" eaLnBrk="1" latinLnBrk="0" hangingPunct="1"/>
            <a:r>
              <a:rPr lang="fr-FR" sz="4000" b="1" kern="1200" dirty="0" err="1">
                <a:solidFill>
                  <a:srgbClr val="346296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Many</a:t>
            </a:r>
            <a:r>
              <a:rPr lang="fr-FR" sz="4000" b="1" kern="1200" dirty="0">
                <a:solidFill>
                  <a:srgbClr val="346296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 </a:t>
            </a:r>
            <a:r>
              <a:rPr lang="fr-FR" sz="4000" b="1" kern="1200" dirty="0" err="1">
                <a:solidFill>
                  <a:srgbClr val="346296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thanks</a:t>
            </a:r>
            <a:r>
              <a:rPr lang="fr-FR" sz="4000" b="1" kern="1200" dirty="0">
                <a:solidFill>
                  <a:srgbClr val="346296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 to </a:t>
            </a:r>
            <a:r>
              <a:rPr lang="fr-FR" sz="4000" b="1" kern="1200" dirty="0" err="1">
                <a:solidFill>
                  <a:srgbClr val="346296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our</a:t>
            </a:r>
            <a:r>
              <a:rPr lang="fr-FR" sz="4000" b="1" kern="1200" dirty="0">
                <a:solidFill>
                  <a:srgbClr val="346296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 sponsors:</a:t>
            </a:r>
            <a:endParaRPr lang="en-DE" dirty="0"/>
          </a:p>
        </p:txBody>
      </p:sp>
      <p:pic>
        <p:nvPicPr>
          <p:cNvPr id="6" name="Image 5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7055FC4D-305C-B66C-BD15-95904A343D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4384" y="1830625"/>
            <a:ext cx="7643232" cy="4025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8357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BAD216-25EC-89E8-3051-1B207B37EC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0566" y="36686"/>
            <a:ext cx="9035884" cy="1325563"/>
          </a:xfrm>
        </p:spPr>
        <p:txBody>
          <a:bodyPr/>
          <a:lstStyle/>
          <a:p>
            <a:pPr algn="ctr"/>
            <a:r>
              <a:rPr lang="en-US" dirty="0"/>
              <a:t>Thank you Allied Digital!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A9EF55C-776E-1F5D-2D66-7A008CEBBE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4840" y="1446306"/>
            <a:ext cx="8904265" cy="491473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050" name="Picture 2" descr="Allied">
            <a:extLst>
              <a:ext uri="{FF2B5EF4-FFF2-40B4-BE49-F238E27FC236}">
                <a16:creationId xmlns:a16="http://schemas.microsoft.com/office/drawing/2014/main" id="{A71E065E-602C-1F46-35F9-A5067DA4AE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6418" y="1614419"/>
            <a:ext cx="1700833" cy="1272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48623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93312970-1382-905E-DF3A-5D367E6E7736}"/>
              </a:ext>
            </a:extLst>
          </p:cNvPr>
          <p:cNvSpPr txBox="1">
            <a:spLocks/>
          </p:cNvSpPr>
          <p:nvPr/>
        </p:nvSpPr>
        <p:spPr>
          <a:xfrm>
            <a:off x="3467314" y="1852863"/>
            <a:ext cx="7886486" cy="4324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GB" sz="3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Datacenter Solutions Architect</a:t>
            </a:r>
            <a:br>
              <a:rPr lang="en-US" dirty="0"/>
            </a:br>
            <a:r>
              <a:rPr lang="en-US" dirty="0"/>
              <a:t>Allied Digital Services LLC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4x Microsoft MVP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sz="2800" dirty="0"/>
              <a:t>PowerShell </a:t>
            </a:r>
            <a:r>
              <a:rPr lang="en-US" sz="2800" dirty="0" err="1"/>
              <a:t>VSCode</a:t>
            </a:r>
            <a:r>
              <a:rPr lang="en-US" sz="2800" dirty="0"/>
              <a:t>, Pester </a:t>
            </a:r>
            <a:r>
              <a:rPr lang="en-US" sz="2800" dirty="0" err="1"/>
              <a:t>VSCode</a:t>
            </a:r>
            <a:r>
              <a:rPr lang="en-US" sz="2800" dirty="0"/>
              <a:t>, </a:t>
            </a:r>
            <a:r>
              <a:rPr lang="en-US" sz="2800" dirty="0" err="1"/>
              <a:t>PowerHTML</a:t>
            </a:r>
            <a:r>
              <a:rPr lang="en-US" sz="2800" dirty="0"/>
              <a:t>, </a:t>
            </a:r>
            <a:r>
              <a:rPr lang="en-US" sz="2800" dirty="0" err="1"/>
              <a:t>ModuleFast</a:t>
            </a:r>
            <a:r>
              <a:rPr lang="en-US" sz="2800" dirty="0"/>
              <a:t>, </a:t>
            </a:r>
            <a:r>
              <a:rPr lang="en-US" sz="2800" dirty="0" err="1"/>
              <a:t>SecretManagement</a:t>
            </a:r>
            <a:r>
              <a:rPr lang="en-US" sz="2800" dirty="0"/>
              <a:t>, </a:t>
            </a:r>
            <a:r>
              <a:rPr lang="en-US" sz="2800" dirty="0" err="1"/>
              <a:t>PoshNMAP</a:t>
            </a:r>
            <a:r>
              <a:rPr lang="en-US" sz="2800" dirty="0"/>
              <a:t>, </a:t>
            </a:r>
            <a:r>
              <a:rPr lang="en-US" sz="2800" dirty="0" err="1"/>
              <a:t>IPNetwork</a:t>
            </a:r>
            <a:r>
              <a:rPr lang="en-US" sz="2800" dirty="0"/>
              <a:t>, Press, etc.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63F84C9-7486-D81C-EDE7-12CE856D5B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7312" y="324852"/>
            <a:ext cx="7886485" cy="1325563"/>
          </a:xfrm>
        </p:spPr>
        <p:txBody>
          <a:bodyPr>
            <a:normAutofit/>
          </a:bodyPr>
          <a:lstStyle/>
          <a:p>
            <a:r>
              <a:rPr lang="en-US" sz="6600" dirty="0">
                <a:solidFill>
                  <a:srgbClr val="346296"/>
                </a:solidFill>
                <a:latin typeface="+mn-lt"/>
                <a:ea typeface="+mn-ea"/>
                <a:cs typeface="+mn-cs"/>
              </a:rPr>
              <a:t>Justin Grote</a:t>
            </a:r>
            <a:endParaRPr lang="en-DE" sz="6600" dirty="0">
              <a:solidFill>
                <a:srgbClr val="346296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C8E7B9-814D-05D2-9A79-811DCB1248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82" y="41060"/>
            <a:ext cx="3316570" cy="351923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771FF95-649E-114D-9D25-4CE7BD01C8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6242" y="4024334"/>
            <a:ext cx="1779909" cy="177990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6EB798D-1D7F-5E88-A220-59393B63883F}"/>
              </a:ext>
            </a:extLst>
          </p:cNvPr>
          <p:cNvSpPr txBox="1"/>
          <p:nvPr/>
        </p:nvSpPr>
        <p:spPr>
          <a:xfrm>
            <a:off x="991833" y="5764026"/>
            <a:ext cx="1694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Session Content</a:t>
            </a:r>
          </a:p>
        </p:txBody>
      </p:sp>
    </p:spTree>
    <p:extLst>
      <p:ext uri="{BB962C8B-B14F-4D97-AF65-F5344CB8AC3E}">
        <p14:creationId xmlns:p14="http://schemas.microsoft.com/office/powerpoint/2010/main" val="7510956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91E0F2-FE77-51ED-3F72-223B58926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Previously</a:t>
            </a:r>
            <a:r>
              <a:rPr lang="fr-FR" dirty="0"/>
              <a:t>…</a:t>
            </a:r>
            <a:endParaRPr lang="en-GB" dirty="0"/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3939D172-B02D-8D15-3C34-88E35ACDAA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2690" y="1557554"/>
            <a:ext cx="3815074" cy="2148943"/>
          </a:xfrm>
          <a:prstGeom prst="rect">
            <a:avLst/>
          </a:prstGeom>
          <a:ln>
            <a:solidFill>
              <a:schemeClr val="accent1"/>
            </a:solidFill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:a16="http://schemas.microsoft.com/office/drawing/2014/main" id="{59CE9952-3BD3-F4CB-161B-1944D70B80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65196" y="1557555"/>
            <a:ext cx="3831196" cy="2148943"/>
          </a:xfrm>
          <a:prstGeom prst="rect">
            <a:avLst/>
          </a:prstGeom>
          <a:ln>
            <a:solidFill>
              <a:schemeClr val="accent1"/>
            </a:solidFill>
          </a:ln>
          <a:effectLst>
            <a:glow rad="139700">
              <a:schemeClr val="accent5">
                <a:satMod val="175000"/>
                <a:alpha val="40000"/>
              </a:schemeClr>
            </a:glow>
          </a:effectLst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:a16="http://schemas.microsoft.com/office/drawing/2014/main" id="{E34597AD-8E85-A0AC-0938-404437535B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16845" y="3860924"/>
            <a:ext cx="3779547" cy="2148943"/>
          </a:xfrm>
          <a:prstGeom prst="rect">
            <a:avLst/>
          </a:prstGeom>
          <a:ln>
            <a:solidFill>
              <a:schemeClr val="accent1"/>
            </a:solidFill>
          </a:ln>
          <a:effectLst>
            <a:glow rad="228600">
              <a:srgbClr val="E6466E">
                <a:alpha val="40000"/>
              </a:srgbClr>
            </a:glow>
          </a:effectLst>
        </p:spPr>
      </p:pic>
      <p:pic>
        <p:nvPicPr>
          <p:cNvPr id="12" name="Picture 11">
            <a:hlinkClick r:id="rId8"/>
            <a:extLst>
              <a:ext uri="{FF2B5EF4-FFF2-40B4-BE49-F238E27FC236}">
                <a16:creationId xmlns:a16="http://schemas.microsoft.com/office/drawing/2014/main" id="{2C461078-213F-F6DC-C724-3DBB9340181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35703" y="3872701"/>
            <a:ext cx="3812062" cy="2165944"/>
          </a:xfrm>
          <a:prstGeom prst="rect">
            <a:avLst/>
          </a:prstGeom>
          <a:ln>
            <a:solidFill>
              <a:schemeClr val="accent1"/>
            </a:solidFill>
          </a:ln>
          <a:effectLst>
            <a:glow rad="101600">
              <a:srgbClr val="7030A0">
                <a:alpha val="60000"/>
              </a:srgbClr>
            </a:glow>
          </a:effectLst>
        </p:spPr>
      </p:pic>
      <p:pic>
        <p:nvPicPr>
          <p:cNvPr id="4" name="Picture 3">
            <a:hlinkClick r:id="rId10"/>
            <a:extLst>
              <a:ext uri="{FF2B5EF4-FFF2-40B4-BE49-F238E27FC236}">
                <a16:creationId xmlns:a16="http://schemas.microsoft.com/office/drawing/2014/main" id="{44AC1429-36AB-95F1-4AC2-C3FB07FC7A1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305145" y="2513979"/>
            <a:ext cx="3915184" cy="2226985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101361508"/>
      </p:ext>
    </p:extLst>
  </p:cSld>
  <p:clrMapOvr>
    <a:masterClrMapping/>
  </p:clrMapOvr>
</p:sld>
</file>

<file path=ppt/theme/theme1.xml><?xml version="1.0" encoding="utf-8"?>
<a:theme xmlns:a="http://schemas.openxmlformats.org/drawingml/2006/main" name="Titl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Blank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Speaker's slid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Content">
  <a:themeElements>
    <a:clrScheme name="PSConfE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26198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0563C1"/>
      </a:folHlink>
    </a:clrScheme>
    <a:fontScheme name="PSConfEU2022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910B4CA76F661498C662C4D69800553" ma:contentTypeVersion="13" ma:contentTypeDescription="Create a new document." ma:contentTypeScope="" ma:versionID="8e04fcd09f7a7dfd06ff4a6ceabf43dc">
  <xsd:schema xmlns:xsd="http://www.w3.org/2001/XMLSchema" xmlns:xs="http://www.w3.org/2001/XMLSchema" xmlns:p="http://schemas.microsoft.com/office/2006/metadata/properties" xmlns:ns2="58c243a5-121d-4837-b81c-114e1b569ece" xmlns:ns3="77f18391-c91f-4725-9130-63caf76c1806" targetNamespace="http://schemas.microsoft.com/office/2006/metadata/properties" ma:root="true" ma:fieldsID="665b7cb087352da028993c4fb985284c" ns2:_="" ns3:_="">
    <xsd:import namespace="58c243a5-121d-4837-b81c-114e1b569ece"/>
    <xsd:import namespace="77f18391-c91f-4725-9130-63caf76c180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Locatio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8c243a5-121d-4837-b81c-114e1b569ec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bd613703-4b30-4a23-b3bf-9e58a81c4af7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9" nillable="true" ma:displayName="Location" ma:indexed="true" ma:internalName="MediaServiceLocation" ma:readOnly="true">
      <xsd:simpleType>
        <xsd:restriction base="dms:Text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7f18391-c91f-4725-9130-63caf76c1806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7308bfb8-9000-4349-8794-c2de05f0bbcb}" ma:internalName="TaxCatchAll" ma:showField="CatchAllData" ma:web="77f18391-c91f-4725-9130-63caf76c180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58c243a5-121d-4837-b81c-114e1b569ece">
      <Terms xmlns="http://schemas.microsoft.com/office/infopath/2007/PartnerControls"/>
    </lcf76f155ced4ddcb4097134ff3c332f>
    <TaxCatchAll xmlns="77f18391-c91f-4725-9130-63caf76c1806" xsi:nil="true"/>
  </documentManagement>
</p:properties>
</file>

<file path=customXml/itemProps1.xml><?xml version="1.0" encoding="utf-8"?>
<ds:datastoreItem xmlns:ds="http://schemas.openxmlformats.org/officeDocument/2006/customXml" ds:itemID="{57D9B22B-F436-4FE5-B6C0-65AB2260F59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9243F5F-D51B-403B-A401-EA162F27622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8c243a5-121d-4837-b81c-114e1b569ece"/>
    <ds:schemaRef ds:uri="77f18391-c91f-4725-9130-63caf76c180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A9C06E3-346E-408E-B352-32E922A070CE}">
  <ds:schemaRefs>
    <ds:schemaRef ds:uri="http://schemas.microsoft.com/office/2006/metadata/properties"/>
    <ds:schemaRef ds:uri="http://schemas.microsoft.com/office/infopath/2007/PartnerControls"/>
    <ds:schemaRef ds:uri="2347cc20-e10c-452d-848a-c18e83138525"/>
    <ds:schemaRef ds:uri="85c0ce47-fe9c-4809-bf88-519c39a738e6"/>
    <ds:schemaRef ds:uri="58c243a5-121d-4837-b81c-114e1b569ece"/>
    <ds:schemaRef ds:uri="77f18391-c91f-4725-9130-63caf76c1806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103</Words>
  <Application>Microsoft Office PowerPoint</Application>
  <PresentationFormat>Widescreen</PresentationFormat>
  <Paragraphs>35</Paragraphs>
  <Slides>12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12</vt:i4>
      </vt:variant>
    </vt:vector>
  </HeadingPairs>
  <TitlesOfParts>
    <vt:vector size="23" baseType="lpstr">
      <vt:lpstr>Aptos Display</vt:lpstr>
      <vt:lpstr>Arial</vt:lpstr>
      <vt:lpstr>Calibri</vt:lpstr>
      <vt:lpstr>Segoe UI</vt:lpstr>
      <vt:lpstr>Segoe UI Light</vt:lpstr>
      <vt:lpstr>Stencil</vt:lpstr>
      <vt:lpstr>Wingdings</vt:lpstr>
      <vt:lpstr>Title</vt:lpstr>
      <vt:lpstr>Blank</vt:lpstr>
      <vt:lpstr>Speaker's slide</vt:lpstr>
      <vt:lpstr>Content</vt:lpstr>
      <vt:lpstr>Next Up:</vt:lpstr>
      <vt:lpstr>3</vt:lpstr>
      <vt:lpstr>2</vt:lpstr>
      <vt:lpstr>1</vt:lpstr>
      <vt:lpstr>Optimizing Visual Studio Code  for PowerShell 2025 Edition</vt:lpstr>
      <vt:lpstr>Many thanks to our sponsors:</vt:lpstr>
      <vt:lpstr>Thank you Allied Digital!</vt:lpstr>
      <vt:lpstr>Justin Grote</vt:lpstr>
      <vt:lpstr>Previously…</vt:lpstr>
      <vt:lpstr>PowerPoint Presentation</vt:lpstr>
      <vt:lpstr>References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Grote, Justin</cp:lastModifiedBy>
  <cp:revision>3</cp:revision>
  <dcterms:created xsi:type="dcterms:W3CDTF">2024-03-26T13:08:23Z</dcterms:created>
  <dcterms:modified xsi:type="dcterms:W3CDTF">2025-06-23T21:03:28Z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0x0101006910B4CA76F661498C662C4D69800553</vt:lpwstr>
  </property>
  <property fmtid="{D5CDD505-2E9C-101B-9397-08002B2CF9AE}" pid="3" name="MediaServiceImageTags">
    <vt:lpwstr/>
  </property>
</Properties>
</file>